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7010400" cy="9296400"/>
  <p:embeddedFontLst>
    <p:embeddedFont>
      <p:font typeface="Candara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1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6" roundtripDataSignature="AMtx7miNREGLAObW/nuzx3KM4/12+uRu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15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andara-bold.fntdata"/><Relationship Id="rId10" Type="http://schemas.openxmlformats.org/officeDocument/2006/relationships/slide" Target="slides/slide5.xml"/><Relationship Id="rId32" Type="http://schemas.openxmlformats.org/officeDocument/2006/relationships/font" Target="fonts/Candara-regular.fntdata"/><Relationship Id="rId13" Type="http://schemas.openxmlformats.org/officeDocument/2006/relationships/slide" Target="slides/slide8.xml"/><Relationship Id="rId35" Type="http://schemas.openxmlformats.org/officeDocument/2006/relationships/font" Target="fonts/Candara-boldItalic.fntdata"/><Relationship Id="rId12" Type="http://schemas.openxmlformats.org/officeDocument/2006/relationships/slide" Target="slides/slide7.xml"/><Relationship Id="rId34" Type="http://schemas.openxmlformats.org/officeDocument/2006/relationships/font" Target="fonts/Candar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2560" y="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734faca87_1_49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734faca87_1_49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3734faca87_1_49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734faca87_1_59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3734faca87_1_59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3734faca87_1_59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3c2d1c2e5_1_0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3c2d1c2e5_1_0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43c2d1c2e5_1_0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3c2d1c2e5_1_28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3c2d1c2e5_1_28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43c2d1c2e5_1_28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3c2d1c2e5_1_43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3c2d1c2e5_1_43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43c2d1c2e5_1_43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43c2d1c2e5_1_57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43c2d1c2e5_1_57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43c2d1c2e5_1_57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3c2d1c2e5_1_86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3c2d1c2e5_1_86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43c2d1c2e5_1_86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3c2d1c2e5_1_79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3c2d1c2e5_1_79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143c2d1c2e5_1_79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73d318082_0_3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373d318082_0_3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373d318082_0_3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73d318082_0_18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73d318082_0_18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373d318082_0_18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73d318082_0_35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73d318082_0_35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373d318082_0_35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2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7" name="Google Shape;57;p3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/>
          <p:nvPr>
            <p:ph idx="2" type="sldImg"/>
          </p:nvPr>
        </p:nvSpPr>
        <p:spPr>
          <a:xfrm>
            <a:off x="11811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:notes"/>
          <p:cNvSpPr txBox="1"/>
          <p:nvPr>
            <p:ph idx="12" type="sldNum"/>
          </p:nvPr>
        </p:nvSpPr>
        <p:spPr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734faca87_1_5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734faca87_1_5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3734faca87_1_5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734faca87_1_15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734faca87_1_15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1st model: sequential fully-CNN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used Global Average Pooling to completely remove any fully connected layers -&gt;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achieved by having in the last convolutional layer the same number of feature maps as number of classes, and applying a softmax activation function to each reduced feature map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is a standard fully-convolutional neural network composed of 9 convolution layers, ReLUs, Batch Normalization and Global Average Pooling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13734faca87_1_15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734faca87_1_24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734faca87_1_24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3734faca87_1_24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734faca87_1_35:notes"/>
          <p:cNvSpPr/>
          <p:nvPr>
            <p:ph idx="2" type="sldImg"/>
          </p:nvPr>
        </p:nvSpPr>
        <p:spPr>
          <a:xfrm>
            <a:off x="1181100" y="696913"/>
            <a:ext cx="46482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734faca87_1_35:notes"/>
          <p:cNvSpPr txBox="1"/>
          <p:nvPr>
            <p:ph idx="1" type="body"/>
          </p:nvPr>
        </p:nvSpPr>
        <p:spPr>
          <a:xfrm>
            <a:off x="934720" y="4415790"/>
            <a:ext cx="51411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depth-wise separable convolutions: eliminating parameters from the convolutional layers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 depth-wise separable convolutions composed of two different layers: depth-wise convolutions and point-wise convolutions -&gt; The main purpose of these layers is to separate the spatial cross-correlations from the channel cross-correlations -&gt; do this by first applying a D × D filter on every M input channels and then applying N 1 × 1 × M convolution filters to combine the M input channels into N output channels -&gt; Applying 1 × 1 × M convolutions combines each value in the feature map without considering their spatial relation within the channel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3734faca87_1_35:notes"/>
          <p:cNvSpPr txBox="1"/>
          <p:nvPr>
            <p:ph idx="12" type="sldNum"/>
          </p:nvPr>
        </p:nvSpPr>
        <p:spPr>
          <a:xfrm>
            <a:off x="3972560" y="8831580"/>
            <a:ext cx="3037800" cy="464700"/>
          </a:xfrm>
          <a:prstGeom prst="rect">
            <a:avLst/>
          </a:prstGeom>
        </p:spPr>
        <p:txBody>
          <a:bodyPr anchorCtr="0" anchor="b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83475" y="6096000"/>
            <a:ext cx="9683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-76200"/>
            <a:ext cx="9144000" cy="25908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4"/>
          <p:cNvSpPr/>
          <p:nvPr/>
        </p:nvSpPr>
        <p:spPr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 Computer Science Department</a:t>
            </a:r>
            <a:endParaRPr/>
          </a:p>
        </p:txBody>
      </p:sp>
      <p:sp>
        <p:nvSpPr>
          <p:cNvPr id="22" name="Google Shape;22;p14"/>
          <p:cNvSpPr txBox="1"/>
          <p:nvPr>
            <p:ph idx="1" type="subTitle"/>
          </p:nvPr>
        </p:nvSpPr>
        <p:spPr>
          <a:xfrm>
            <a:off x="609600" y="2706688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  <a:defRPr sz="1800">
                <a:solidFill>
                  <a:srgbClr val="CCCCCC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type="ctrTitle"/>
          </p:nvPr>
        </p:nvSpPr>
        <p:spPr>
          <a:xfrm>
            <a:off x="609600" y="709613"/>
            <a:ext cx="7772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" name="Google Shape;33;p16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/>
          <p:nvPr/>
        </p:nvSpPr>
        <p:spPr>
          <a:xfrm>
            <a:off x="0" y="-42863"/>
            <a:ext cx="9144000" cy="347663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3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3"/>
          <p:cNvSpPr txBox="1"/>
          <p:nvPr/>
        </p:nvSpPr>
        <p:spPr>
          <a:xfrm>
            <a:off x="609600" y="1524000"/>
            <a:ext cx="79248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  <a:endParaRPr/>
          </a:p>
        </p:txBody>
      </p:sp>
      <p:sp>
        <p:nvSpPr>
          <p:cNvPr id="15" name="Google Shape;15;p13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sz="1200" u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3"/>
          <p:cNvCxnSpPr/>
          <p:nvPr/>
        </p:nvCxnSpPr>
        <p:spPr>
          <a:xfrm>
            <a:off x="8189913" y="76200"/>
            <a:ext cx="1587" cy="152400"/>
          </a:xfrm>
          <a:prstGeom prst="straightConnector1">
            <a:avLst/>
          </a:prstGeom>
          <a:noFill/>
          <a:ln cap="flat" cmpd="sng" w="12700">
            <a:solidFill>
              <a:srgbClr val="4D4D4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image" Target="../media/image29.jpg"/><Relationship Id="rId5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qthuang/cs523_sum2022.g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idx="1" type="subTitle"/>
          </p:nvPr>
        </p:nvSpPr>
        <p:spPr>
          <a:xfrm>
            <a:off x="609600" y="2850704"/>
            <a:ext cx="7772400" cy="252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chemeClr val="lt2"/>
                </a:solidFill>
              </a:rPr>
              <a:t>Team 11</a:t>
            </a:r>
            <a:r>
              <a:rPr b="1" lang="en-US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i="1" lang="en-US">
                <a:solidFill>
                  <a:schemeClr val="lt2"/>
                </a:solidFill>
              </a:rPr>
              <a:t>Qintian Huang</a:t>
            </a:r>
            <a:endParaRPr i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i="1" lang="en-US">
                <a:solidFill>
                  <a:schemeClr val="lt2"/>
                </a:solidFill>
              </a:rPr>
              <a:t>Zhiqi Chen</a:t>
            </a:r>
            <a:endParaRPr i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i="1" lang="en-US">
                <a:solidFill>
                  <a:schemeClr val="lt2"/>
                </a:solidFill>
              </a:rPr>
              <a:t>Zhangde Song</a:t>
            </a:r>
            <a:endParaRPr i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42" name="Google Shape;42;p1"/>
          <p:cNvSpPr txBox="1"/>
          <p:nvPr>
            <p:ph type="ctrTitle"/>
          </p:nvPr>
        </p:nvSpPr>
        <p:spPr>
          <a:xfrm>
            <a:off x="609600" y="620688"/>
            <a:ext cx="7772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Real-time Convolutional NN for Emotion Classification</a:t>
            </a:r>
            <a:endParaRPr/>
          </a:p>
        </p:txBody>
      </p:sp>
      <p:sp>
        <p:nvSpPr>
          <p:cNvPr id="43" name="Google Shape;43;p1"/>
          <p:cNvSpPr txBox="1"/>
          <p:nvPr/>
        </p:nvSpPr>
        <p:spPr>
          <a:xfrm>
            <a:off x="436769" y="40043795"/>
            <a:ext cx="2937577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Zhang J., Bargal S. A., Lin Z., Brandt J., Shen X., &amp; Sclaroff S. (2018). Top-down neural attention by excitation backprop – International Journal of Computer Vision, 126(10), 1084-1102.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Bargal S. A.*, Zunino A.*, Kim D., Zhang J., Murino V. and Sclaroff S. (2018). Excitation Backprop for RNNs – Proc. IEEE Conf. on Computer Vision and Pattern Recognition (CVPR).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Zunino A.*, Bargal S. A.*, Morerio P., Zhang J., Sclaroff S., &amp; Murino V. (2018). Excitation Dropout: Encouraging Plasticity in Deep Neural Networks – arXiv preprint arXiv:1805.09092</a:t>
            </a:r>
            <a:r>
              <a:rPr b="1" lang="en-US" sz="2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734faca87_1_4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residual modules</a:t>
            </a:r>
            <a:endParaRPr/>
          </a:p>
        </p:txBody>
      </p:sp>
      <p:sp>
        <p:nvSpPr>
          <p:cNvPr id="129" name="Google Shape;129;g13734faca87_1_49"/>
          <p:cNvSpPr txBox="1"/>
          <p:nvPr>
            <p:ph idx="1" type="body"/>
          </p:nvPr>
        </p:nvSpPr>
        <p:spPr>
          <a:xfrm>
            <a:off x="609600" y="1828800"/>
            <a:ext cx="5035500" cy="38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2300"/>
              <a:t>modify the desired mapping between two subsequent layers, so that the learned features become the difference of the original feature map and the desired features</a:t>
            </a:r>
            <a:endParaRPr sz="23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2300"/>
              <a:t>Consequently, the desired features H(x) are modified in order to solve an easier learning problem F(X) such that: H(x) = F(x) + x</a:t>
            </a:r>
            <a:endParaRPr sz="2300"/>
          </a:p>
        </p:txBody>
      </p:sp>
      <p:sp>
        <p:nvSpPr>
          <p:cNvPr id="130" name="Google Shape;130;g13734faca87_1_49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13734faca87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2478350"/>
            <a:ext cx="4542887" cy="31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13734faca87_1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275" y="1197125"/>
            <a:ext cx="3375326" cy="4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3734faca87_1_5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mini-Xception</a:t>
            </a:r>
            <a:endParaRPr u="sng"/>
          </a:p>
        </p:txBody>
      </p:sp>
      <p:sp>
        <p:nvSpPr>
          <p:cNvPr id="139" name="Google Shape;139;g13734faca87_1_59"/>
          <p:cNvSpPr txBox="1"/>
          <p:nvPr>
            <p:ph idx="1" type="body"/>
          </p:nvPr>
        </p:nvSpPr>
        <p:spPr>
          <a:xfrm>
            <a:off x="609600" y="1485900"/>
            <a:ext cx="5310000" cy="38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-US" sz="2100"/>
              <a:t>inspired by the Xception architecture</a:t>
            </a:r>
            <a:endParaRPr sz="21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-US" sz="2100"/>
              <a:t>combines the use of </a:t>
            </a:r>
            <a:r>
              <a:rPr b="1" lang="en-US" sz="2100"/>
              <a:t>residual modules</a:t>
            </a:r>
            <a:r>
              <a:rPr lang="en-US" sz="2100"/>
              <a:t> and </a:t>
            </a:r>
            <a:r>
              <a:rPr b="1" lang="en-US" sz="2100"/>
              <a:t>depth-wise separable convolutions</a:t>
            </a:r>
            <a:endParaRPr b="1" sz="21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en-US" sz="2100"/>
              <a:t>is a fully-convolutional neural network that contains </a:t>
            </a:r>
            <a:r>
              <a:rPr b="1" lang="en-US" sz="2100"/>
              <a:t>4 residual depth-wise separable convolutions</a:t>
            </a:r>
            <a:r>
              <a:rPr lang="en-US" sz="2100"/>
              <a:t> where each convolution is followed by a batch normalization operation and a ReLU activation function. The last layer applies a </a:t>
            </a:r>
            <a:r>
              <a:rPr b="1" lang="en-US" sz="2100"/>
              <a:t>global average pooling</a:t>
            </a:r>
            <a:r>
              <a:rPr lang="en-US" sz="2100"/>
              <a:t> and a soft-max activation function to produce a prediction</a:t>
            </a:r>
            <a:endParaRPr sz="2100"/>
          </a:p>
        </p:txBody>
      </p:sp>
      <p:sp>
        <p:nvSpPr>
          <p:cNvPr id="140" name="Google Shape;140;g13734faca87_1_59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3c2d1c2e5_1_0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Investigation</a:t>
            </a:r>
            <a:endParaRPr/>
          </a:p>
        </p:txBody>
      </p:sp>
      <p:sp>
        <p:nvSpPr>
          <p:cNvPr id="147" name="Google Shape;147;g143c2d1c2e5_1_0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143c2d1c2e5_1_0"/>
          <p:cNvSpPr txBox="1"/>
          <p:nvPr>
            <p:ph idx="1" type="body"/>
          </p:nvPr>
        </p:nvSpPr>
        <p:spPr>
          <a:xfrm>
            <a:off x="609600" y="1612225"/>
            <a:ext cx="7924800" cy="38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Reproduce the results of the paper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Can we </a:t>
            </a:r>
            <a:r>
              <a:rPr lang="en-US"/>
              <a:t>decrease the number of parameters to decrease execution time?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Investigated on number of residual modules</a:t>
            </a:r>
            <a:endParaRPr/>
          </a:p>
        </p:txBody>
      </p:sp>
      <p:pic>
        <p:nvPicPr>
          <p:cNvPr id="149" name="Google Shape;149;g143c2d1c2e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850" y="3545275"/>
            <a:ext cx="6116300" cy="294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type="title"/>
          </p:nvPr>
        </p:nvSpPr>
        <p:spPr>
          <a:xfrm>
            <a:off x="539552" y="620688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</a:t>
            </a:r>
            <a:endParaRPr/>
          </a:p>
        </p:txBody>
      </p:sp>
      <p:sp>
        <p:nvSpPr>
          <p:cNvPr id="156" name="Google Shape;156;p5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57" name="Google Shape;157;p5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158" name="Google Shape;158;p5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5"/>
          <p:cNvSpPr txBox="1"/>
          <p:nvPr/>
        </p:nvSpPr>
        <p:spPr>
          <a:xfrm>
            <a:off x="463624" y="1637184"/>
            <a:ext cx="8284840" cy="4024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Implement mini_XCeption with varied number of residual modules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We investigated: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model performance on accuracy 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confusion matrix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training history of accuracy &amp; loss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application</a:t>
            </a:r>
            <a:endParaRPr sz="2400">
              <a:solidFill>
                <a:schemeClr val="dk1"/>
              </a:solidFill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Experimental Setup</a:t>
            </a:r>
            <a:endParaRPr/>
          </a:p>
        </p:txBody>
      </p:sp>
      <p:sp>
        <p:nvSpPr>
          <p:cNvPr id="165" name="Google Shape;165;p8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66" name="Google Shape;166;p8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167" name="Google Shape;167;p8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8"/>
          <p:cNvSpPr txBox="1"/>
          <p:nvPr>
            <p:ph idx="1" type="body"/>
          </p:nvPr>
        </p:nvSpPr>
        <p:spPr>
          <a:xfrm>
            <a:off x="609600" y="1612225"/>
            <a:ext cx="7924800" cy="38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Dataset: FER2013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consists 35,685 examples of 48x48 pixel grayscale images of faces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seven categories (0=Angry, 1=Disgust, 2=Fear, 3=Happy, 4=Sad, 5=Surprise, 6=Neutral)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Network: mini_XCeption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proposed by the referenced literature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Details</a:t>
            </a:r>
            <a:endParaRPr/>
          </a:p>
        </p:txBody>
      </p:sp>
      <p:sp>
        <p:nvSpPr>
          <p:cNvPr id="174" name="Google Shape;174;p7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75" name="Google Shape;175;p7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176" name="Google Shape;176;p7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7"/>
          <p:cNvSpPr txBox="1"/>
          <p:nvPr>
            <p:ph idx="1" type="body"/>
          </p:nvPr>
        </p:nvSpPr>
        <p:spPr>
          <a:xfrm>
            <a:off x="364950" y="1414475"/>
            <a:ext cx="84141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Training strategies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Early stop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save checkpoint and stop when detects overfitting 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data augmentation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ImageGenerator, which does:</a:t>
            </a:r>
            <a:endParaRPr/>
          </a:p>
          <a:p>
            <a:pPr indent="-228600" lvl="3" marL="1600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random crop</a:t>
            </a:r>
            <a:endParaRPr/>
          </a:p>
          <a:p>
            <a:pPr indent="-228600" lvl="3" marL="1600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random rotation</a:t>
            </a:r>
            <a:endParaRPr/>
          </a:p>
          <a:p>
            <a:pPr indent="-228600" lvl="3" marL="1600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saturation</a:t>
            </a:r>
            <a:endParaRPr/>
          </a:p>
          <a:p>
            <a:pPr indent="-228600" lvl="3" marL="1600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brightness</a:t>
            </a:r>
            <a:endParaRPr/>
          </a:p>
          <a:p>
            <a:pPr indent="-228600" lvl="3" marL="1600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contrast</a:t>
            </a:r>
            <a:endParaRPr/>
          </a:p>
          <a:p>
            <a:pPr indent="-228600" lvl="3" marL="1600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flip</a:t>
            </a:r>
            <a:endParaRPr/>
          </a:p>
          <a:p>
            <a:pPr indent="-228600" lvl="3" marL="1600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transform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cross validation</a:t>
            </a:r>
            <a:endParaRPr/>
          </a:p>
          <a:p>
            <a:pPr indent="-228600" lvl="2" marL="11430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split data into train data and validation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 txBox="1"/>
          <p:nvPr>
            <p:ph type="title"/>
          </p:nvPr>
        </p:nvSpPr>
        <p:spPr>
          <a:xfrm>
            <a:off x="3660450" y="516575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Experiment Results - Accuracy</a:t>
            </a:r>
            <a:endParaRPr/>
          </a:p>
        </p:txBody>
      </p:sp>
      <p:sp>
        <p:nvSpPr>
          <p:cNvPr id="183" name="Google Shape;183;p9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184" name="Google Shape;184;p9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185" name="Google Shape;185;p9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6" name="Google Shape;18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00" y="516575"/>
            <a:ext cx="2982043" cy="211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200" y="4710299"/>
            <a:ext cx="3028449" cy="21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3388050" y="1373888"/>
            <a:ext cx="23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Residual Modules</a:t>
            </a:r>
            <a:endParaRPr/>
          </a:p>
        </p:txBody>
      </p:sp>
      <p:sp>
        <p:nvSpPr>
          <p:cNvPr id="189" name="Google Shape;189;p9"/>
          <p:cNvSpPr txBox="1"/>
          <p:nvPr/>
        </p:nvSpPr>
        <p:spPr>
          <a:xfrm>
            <a:off x="3463850" y="5031550"/>
            <a:ext cx="23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r>
              <a:rPr lang="en-US"/>
              <a:t> Residual Modules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3463850" y="1774100"/>
            <a:ext cx="23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Accuracy: 0.53</a:t>
            </a:r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3463850" y="5431750"/>
            <a:ext cx="236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Accuracy: 0.66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Same as the model proposed by the paper</a:t>
            </a:r>
            <a:endParaRPr/>
          </a:p>
        </p:txBody>
      </p:sp>
      <p:pic>
        <p:nvPicPr>
          <p:cNvPr id="192" name="Google Shape;19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400" y="2631400"/>
            <a:ext cx="2982050" cy="214769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3388050" y="3505150"/>
            <a:ext cx="23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(4 modules)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3c2d1c2e5_1_28"/>
          <p:cNvSpPr txBox="1"/>
          <p:nvPr>
            <p:ph type="title"/>
          </p:nvPr>
        </p:nvSpPr>
        <p:spPr>
          <a:xfrm>
            <a:off x="4409150" y="47325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Experiment Results - Loss</a:t>
            </a:r>
            <a:endParaRPr/>
          </a:p>
        </p:txBody>
      </p:sp>
      <p:sp>
        <p:nvSpPr>
          <p:cNvPr id="200" name="Google Shape;200;g143c2d1c2e5_1_28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1" name="Google Shape;201;g143c2d1c2e5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23" y="473252"/>
            <a:ext cx="2942125" cy="21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143c2d1c2e5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003" y="4653397"/>
            <a:ext cx="2942160" cy="21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43c2d1c2e5_1_28"/>
          <p:cNvSpPr txBox="1"/>
          <p:nvPr/>
        </p:nvSpPr>
        <p:spPr>
          <a:xfrm>
            <a:off x="3025100" y="1331925"/>
            <a:ext cx="23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Residual Modules</a:t>
            </a:r>
            <a:endParaRPr/>
          </a:p>
        </p:txBody>
      </p:sp>
      <p:sp>
        <p:nvSpPr>
          <p:cNvPr id="204" name="Google Shape;204;g143c2d1c2e5_1_28"/>
          <p:cNvSpPr txBox="1"/>
          <p:nvPr/>
        </p:nvSpPr>
        <p:spPr>
          <a:xfrm>
            <a:off x="3025100" y="5512775"/>
            <a:ext cx="23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Residual Modules</a:t>
            </a:r>
            <a:endParaRPr/>
          </a:p>
        </p:txBody>
      </p:sp>
      <p:pic>
        <p:nvPicPr>
          <p:cNvPr id="205" name="Google Shape;205;g143c2d1c2e5_1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025" y="2592225"/>
            <a:ext cx="2942125" cy="211894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43c2d1c2e5_1_28"/>
          <p:cNvSpPr txBox="1"/>
          <p:nvPr/>
        </p:nvSpPr>
        <p:spPr>
          <a:xfrm>
            <a:off x="3025100" y="3357575"/>
            <a:ext cx="236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(4 modules)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3c2d1c2e5_1_43"/>
          <p:cNvSpPr txBox="1"/>
          <p:nvPr>
            <p:ph type="title"/>
          </p:nvPr>
        </p:nvSpPr>
        <p:spPr>
          <a:xfrm>
            <a:off x="317625" y="444375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Confusion Matrix</a:t>
            </a:r>
            <a:endParaRPr/>
          </a:p>
        </p:txBody>
      </p:sp>
      <p:sp>
        <p:nvSpPr>
          <p:cNvPr id="213" name="Google Shape;213;g143c2d1c2e5_1_43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g143c2d1c2e5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075" y="1447800"/>
            <a:ext cx="336232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43c2d1c2e5_1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850" y="1447800"/>
            <a:ext cx="3267075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43c2d1c2e5_1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075" y="4139050"/>
            <a:ext cx="33623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43c2d1c2e5_1_43"/>
          <p:cNvSpPr txBox="1"/>
          <p:nvPr/>
        </p:nvSpPr>
        <p:spPr>
          <a:xfrm>
            <a:off x="317625" y="2035725"/>
            <a:ext cx="119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existing model provided by the author</a:t>
            </a:r>
            <a:endParaRPr/>
          </a:p>
        </p:txBody>
      </p:sp>
      <p:sp>
        <p:nvSpPr>
          <p:cNvPr id="218" name="Google Shape;218;g143c2d1c2e5_1_43"/>
          <p:cNvSpPr txBox="1"/>
          <p:nvPr/>
        </p:nvSpPr>
        <p:spPr>
          <a:xfrm>
            <a:off x="317625" y="4755775"/>
            <a:ext cx="150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 train the model using same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(4 modules)</a:t>
            </a:r>
            <a:endParaRPr/>
          </a:p>
        </p:txBody>
      </p:sp>
      <p:pic>
        <p:nvPicPr>
          <p:cNvPr id="219" name="Google Shape;219;g143c2d1c2e5_1_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2850" y="4139050"/>
            <a:ext cx="326707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43c2d1c2e5_1_43"/>
          <p:cNvSpPr txBox="1"/>
          <p:nvPr/>
        </p:nvSpPr>
        <p:spPr>
          <a:xfrm>
            <a:off x="2642125" y="1053975"/>
            <a:ext cx="14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Actual Number</a:t>
            </a:r>
            <a:endParaRPr/>
          </a:p>
        </p:txBody>
      </p:sp>
      <p:sp>
        <p:nvSpPr>
          <p:cNvPr id="221" name="Google Shape;221;g143c2d1c2e5_1_43"/>
          <p:cNvSpPr txBox="1"/>
          <p:nvPr/>
        </p:nvSpPr>
        <p:spPr>
          <a:xfrm>
            <a:off x="6115225" y="1053975"/>
            <a:ext cx="14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43c2d1c2e5_1_57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g143c2d1c2e5_1_57"/>
          <p:cNvSpPr txBox="1"/>
          <p:nvPr>
            <p:ph type="title"/>
          </p:nvPr>
        </p:nvSpPr>
        <p:spPr>
          <a:xfrm>
            <a:off x="317625" y="444375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Confusion Matrix</a:t>
            </a:r>
            <a:endParaRPr/>
          </a:p>
        </p:txBody>
      </p:sp>
      <p:sp>
        <p:nvSpPr>
          <p:cNvPr id="229" name="Google Shape;229;g143c2d1c2e5_1_57"/>
          <p:cNvSpPr txBox="1"/>
          <p:nvPr/>
        </p:nvSpPr>
        <p:spPr>
          <a:xfrm>
            <a:off x="317625" y="2035725"/>
            <a:ext cx="11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modules</a:t>
            </a:r>
            <a:endParaRPr/>
          </a:p>
        </p:txBody>
      </p:sp>
      <p:sp>
        <p:nvSpPr>
          <p:cNvPr id="230" name="Google Shape;230;g143c2d1c2e5_1_57"/>
          <p:cNvSpPr txBox="1"/>
          <p:nvPr/>
        </p:nvSpPr>
        <p:spPr>
          <a:xfrm>
            <a:off x="317625" y="4755775"/>
            <a:ext cx="15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modules</a:t>
            </a:r>
            <a:endParaRPr/>
          </a:p>
        </p:txBody>
      </p:sp>
      <p:sp>
        <p:nvSpPr>
          <p:cNvPr id="231" name="Google Shape;231;g143c2d1c2e5_1_57"/>
          <p:cNvSpPr txBox="1"/>
          <p:nvPr/>
        </p:nvSpPr>
        <p:spPr>
          <a:xfrm>
            <a:off x="2642125" y="1053975"/>
            <a:ext cx="14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Actual Number</a:t>
            </a:r>
            <a:endParaRPr/>
          </a:p>
        </p:txBody>
      </p:sp>
      <p:sp>
        <p:nvSpPr>
          <p:cNvPr id="232" name="Google Shape;232;g143c2d1c2e5_1_57"/>
          <p:cNvSpPr txBox="1"/>
          <p:nvPr/>
        </p:nvSpPr>
        <p:spPr>
          <a:xfrm>
            <a:off x="6115225" y="1053975"/>
            <a:ext cx="14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Normalized</a:t>
            </a:r>
            <a:endParaRPr/>
          </a:p>
        </p:txBody>
      </p:sp>
      <p:pic>
        <p:nvPicPr>
          <p:cNvPr id="233" name="Google Shape;233;g143c2d1c2e5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25" y="1606575"/>
            <a:ext cx="33623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143c2d1c2e5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450" y="1597050"/>
            <a:ext cx="3267075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143c2d1c2e5_1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4938" y="4130700"/>
            <a:ext cx="3263902" cy="2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43c2d1c2e5_1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8265" y="4130700"/>
            <a:ext cx="3171441" cy="2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title"/>
          </p:nvPr>
        </p:nvSpPr>
        <p:spPr>
          <a:xfrm>
            <a:off x="539552" y="726976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50" name="Google Shape;50;p2"/>
          <p:cNvSpPr txBox="1"/>
          <p:nvPr>
            <p:ph idx="1" type="body"/>
          </p:nvPr>
        </p:nvSpPr>
        <p:spPr>
          <a:xfrm>
            <a:off x="609600" y="1484784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1" name="Google Shape;51;p2"/>
          <p:cNvSpPr txBox="1"/>
          <p:nvPr>
            <p:ph idx="11" type="ftr"/>
          </p:nvPr>
        </p:nvSpPr>
        <p:spPr>
          <a:xfrm>
            <a:off x="625475" y="762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Real-time Convolutional NN for Emotion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53" name="Google Shape;53;p2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"/>
          <p:cNvSpPr txBox="1"/>
          <p:nvPr/>
        </p:nvSpPr>
        <p:spPr>
          <a:xfrm>
            <a:off x="429600" y="1484775"/>
            <a:ext cx="8284800" cy="3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1. Interpreting Emotion is Complicated</a:t>
            </a:r>
            <a:endParaRPr sz="2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High Variance Of the Sample (Races, Age, Individual differences)-&gt;</a:t>
            </a:r>
            <a:endParaRPr sz="24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Millions of Parameter and thousands of samples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2. Human Accuracy of Emotion Classification on 7 different </a:t>
            </a:r>
            <a:r>
              <a:rPr lang="en-US" sz="2400">
                <a:solidFill>
                  <a:schemeClr val="dk1"/>
                </a:solidFill>
              </a:rPr>
              <a:t>emotion</a:t>
            </a:r>
            <a:r>
              <a:rPr lang="en-US" sz="2400">
                <a:solidFill>
                  <a:schemeClr val="dk1"/>
                </a:solidFill>
              </a:rPr>
              <a:t> is about 70% (Fer-2013)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CNN Emotion Classification Problems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3. Require Millions of Parameter -&gt;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	Deployment on Real-time System - Unfeasible 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4. DataSet </a:t>
            </a:r>
            <a:r>
              <a:rPr lang="en-US" sz="2400">
                <a:solidFill>
                  <a:schemeClr val="dk1"/>
                </a:solidFill>
              </a:rPr>
              <a:t>Bias</a:t>
            </a:r>
            <a:r>
              <a:rPr lang="en-US" sz="2400">
                <a:solidFill>
                  <a:schemeClr val="dk1"/>
                </a:solidFill>
              </a:rPr>
              <a:t> -&gt; </a:t>
            </a:r>
            <a:endParaRPr sz="2400">
              <a:solidFill>
                <a:schemeClr val="dk1"/>
              </a:solidFill>
            </a:endParaRPr>
          </a:p>
          <a:p>
            <a:pPr indent="45720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Ex: Western Facial Features, Glass Wearing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3c2d1c2e5_1_86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 Load time &amp; Execution time</a:t>
            </a:r>
            <a:endParaRPr/>
          </a:p>
        </p:txBody>
      </p:sp>
      <p:sp>
        <p:nvSpPr>
          <p:cNvPr id="243" name="Google Shape;243;g143c2d1c2e5_1_86"/>
          <p:cNvSpPr txBox="1"/>
          <p:nvPr>
            <p:ph idx="1" type="body"/>
          </p:nvPr>
        </p:nvSpPr>
        <p:spPr>
          <a:xfrm>
            <a:off x="609600" y="2969400"/>
            <a:ext cx="7924800" cy="24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Original</a:t>
            </a:r>
            <a:r>
              <a:rPr lang="en-US" sz="2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Ave Time: 0.0700</a:t>
            </a:r>
            <a:endParaRPr sz="2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</a:t>
            </a:r>
            <a:r>
              <a:rPr lang="en-US" sz="2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dule_</a:t>
            </a:r>
            <a:r>
              <a:rPr lang="en-US" sz="2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 : Ave Time: 0.0510</a:t>
            </a:r>
            <a:endParaRPr sz="2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Module_3 : Ave Time: 0.0526</a:t>
            </a:r>
            <a:endParaRPr sz="2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Module_4 : Ave Time: 0.0514</a:t>
            </a:r>
            <a:endParaRPr sz="2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Module_</a:t>
            </a:r>
            <a:r>
              <a:rPr lang="en-US" sz="2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 : Ave Time: 0.0430</a:t>
            </a:r>
            <a:endParaRPr sz="2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143c2d1c2e5_1_86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g143c2d1c2e5_1_86"/>
          <p:cNvSpPr txBox="1"/>
          <p:nvPr>
            <p:ph idx="1" type="body"/>
          </p:nvPr>
        </p:nvSpPr>
        <p:spPr>
          <a:xfrm>
            <a:off x="609600" y="1612225"/>
            <a:ext cx="7924800" cy="198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Averaged with 25 runs for each model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43c2d1c2e5_1_7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Investigation Conclusion</a:t>
            </a:r>
            <a:endParaRPr/>
          </a:p>
        </p:txBody>
      </p:sp>
      <p:sp>
        <p:nvSpPr>
          <p:cNvPr id="252" name="Google Shape;252;g143c2d1c2e5_1_79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g143c2d1c2e5_1_79"/>
          <p:cNvSpPr txBox="1"/>
          <p:nvPr>
            <p:ph idx="1" type="body"/>
          </p:nvPr>
        </p:nvSpPr>
        <p:spPr>
          <a:xfrm>
            <a:off x="609600" y="1612225"/>
            <a:ext cx="7924800" cy="38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 highest accuracy with using residual modules is 66%, which is near human performance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Less residual modules will lead to significant lower performance, but not significant decrease in execution time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Demos</a:t>
            </a:r>
            <a:endParaRPr/>
          </a:p>
        </p:txBody>
      </p:sp>
      <p:sp>
        <p:nvSpPr>
          <p:cNvPr id="259" name="Google Shape;259;p10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Models used for image emotion classification: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Gender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Emotion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Face Detection</a:t>
            </a:r>
            <a:endParaRPr/>
          </a:p>
        </p:txBody>
      </p:sp>
      <p:sp>
        <p:nvSpPr>
          <p:cNvPr id="260" name="Google Shape;260;p10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261" name="Google Shape;261;p10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262" name="Google Shape;262;p10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98" y="3631900"/>
            <a:ext cx="3248800" cy="21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8475" y="4441673"/>
            <a:ext cx="2885976" cy="19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6375" y="2541075"/>
            <a:ext cx="3620350" cy="258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73d318082_0_3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Demos</a:t>
            </a:r>
            <a:endParaRPr/>
          </a:p>
        </p:txBody>
      </p:sp>
      <p:sp>
        <p:nvSpPr>
          <p:cNvPr id="272" name="Google Shape;272;g1373d318082_0_3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g1373d31808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350" y="1732550"/>
            <a:ext cx="3102950" cy="20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373d318082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550" y="1732547"/>
            <a:ext cx="3102950" cy="206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373d318082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2350" y="4636967"/>
            <a:ext cx="3102950" cy="2068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373d31808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550" y="4636967"/>
            <a:ext cx="3102950" cy="206863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373d318082_0_3"/>
          <p:cNvSpPr txBox="1"/>
          <p:nvPr/>
        </p:nvSpPr>
        <p:spPr>
          <a:xfrm>
            <a:off x="1862500" y="1328275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</a:t>
            </a:r>
            <a:endParaRPr/>
          </a:p>
        </p:txBody>
      </p:sp>
      <p:sp>
        <p:nvSpPr>
          <p:cNvPr id="278" name="Google Shape;278;g1373d318082_0_3"/>
          <p:cNvSpPr txBox="1"/>
          <p:nvPr/>
        </p:nvSpPr>
        <p:spPr>
          <a:xfrm>
            <a:off x="1844725" y="4236775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modules</a:t>
            </a:r>
            <a:endParaRPr/>
          </a:p>
        </p:txBody>
      </p:sp>
      <p:sp>
        <p:nvSpPr>
          <p:cNvPr id="279" name="Google Shape;279;g1373d318082_0_3"/>
          <p:cNvSpPr txBox="1"/>
          <p:nvPr/>
        </p:nvSpPr>
        <p:spPr>
          <a:xfrm>
            <a:off x="6116850" y="4236775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modules</a:t>
            </a:r>
            <a:endParaRPr/>
          </a:p>
        </p:txBody>
      </p:sp>
      <p:sp>
        <p:nvSpPr>
          <p:cNvPr id="280" name="Google Shape;280;g1373d318082_0_3"/>
          <p:cNvSpPr txBox="1"/>
          <p:nvPr/>
        </p:nvSpPr>
        <p:spPr>
          <a:xfrm>
            <a:off x="6116850" y="1328275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modules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73d318082_0_18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Demos</a:t>
            </a:r>
            <a:endParaRPr/>
          </a:p>
        </p:txBody>
      </p:sp>
      <p:sp>
        <p:nvSpPr>
          <p:cNvPr id="287" name="Google Shape;287;g1373d318082_0_18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8" name="Google Shape;288;g1373d31808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850" y="1744550"/>
            <a:ext cx="3254200" cy="21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373d31808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950" y="1746175"/>
            <a:ext cx="3254200" cy="2168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373d31808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849" y="4368225"/>
            <a:ext cx="3254200" cy="2168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373d31808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950" y="4368213"/>
            <a:ext cx="3254200" cy="216811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1373d318082_0_18"/>
          <p:cNvSpPr txBox="1"/>
          <p:nvPr/>
        </p:nvSpPr>
        <p:spPr>
          <a:xfrm>
            <a:off x="1862500" y="1328275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</a:t>
            </a:r>
            <a:endParaRPr/>
          </a:p>
        </p:txBody>
      </p:sp>
      <p:sp>
        <p:nvSpPr>
          <p:cNvPr id="293" name="Google Shape;293;g1373d318082_0_18"/>
          <p:cNvSpPr txBox="1"/>
          <p:nvPr/>
        </p:nvSpPr>
        <p:spPr>
          <a:xfrm>
            <a:off x="1844725" y="4236775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 modules</a:t>
            </a:r>
            <a:endParaRPr/>
          </a:p>
        </p:txBody>
      </p:sp>
      <p:sp>
        <p:nvSpPr>
          <p:cNvPr id="294" name="Google Shape;294;g1373d318082_0_18"/>
          <p:cNvSpPr txBox="1"/>
          <p:nvPr/>
        </p:nvSpPr>
        <p:spPr>
          <a:xfrm>
            <a:off x="6116850" y="4236775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modules</a:t>
            </a:r>
            <a:endParaRPr/>
          </a:p>
        </p:txBody>
      </p:sp>
      <p:sp>
        <p:nvSpPr>
          <p:cNvPr id="295" name="Google Shape;295;g1373d318082_0_18"/>
          <p:cNvSpPr txBox="1"/>
          <p:nvPr/>
        </p:nvSpPr>
        <p:spPr>
          <a:xfrm>
            <a:off x="6116850" y="1328275"/>
            <a:ext cx="11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modules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373d318082_0_3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Demos</a:t>
            </a:r>
            <a:endParaRPr/>
          </a:p>
        </p:txBody>
      </p:sp>
      <p:sp>
        <p:nvSpPr>
          <p:cNvPr id="302" name="Google Shape;302;g1373d318082_0_35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g1373d31808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38400"/>
            <a:ext cx="4058800" cy="26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373d318082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708125"/>
            <a:ext cx="4170801" cy="2980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311" name="Google Shape;311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312" name="Google Shape;312;p12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313" name="Google Shape;313;p12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12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315" name="Google Shape;315;p12"/>
          <p:cNvSpPr txBox="1"/>
          <p:nvPr/>
        </p:nvSpPr>
        <p:spPr>
          <a:xfrm>
            <a:off x="880650" y="891650"/>
            <a:ext cx="51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Link: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https://github.com/qthuang/cs523_sum2022.git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title"/>
          </p:nvPr>
        </p:nvSpPr>
        <p:spPr>
          <a:xfrm>
            <a:off x="539552" y="726976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</a:t>
            </a:r>
            <a:endParaRPr i="1"/>
          </a:p>
        </p:txBody>
      </p:sp>
      <p:sp>
        <p:nvSpPr>
          <p:cNvPr id="61" name="Google Shape;61;p3"/>
          <p:cNvSpPr txBox="1"/>
          <p:nvPr>
            <p:ph idx="1" type="body"/>
          </p:nvPr>
        </p:nvSpPr>
        <p:spPr>
          <a:xfrm>
            <a:off x="609600" y="1484784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 txBox="1"/>
          <p:nvPr>
            <p:ph idx="11" type="ftr"/>
          </p:nvPr>
        </p:nvSpPr>
        <p:spPr>
          <a:xfrm>
            <a:off x="625475" y="762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Real-time Convolutional NN for Emotion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64" name="Google Shape;64;p3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3"/>
          <p:cNvSpPr txBox="1"/>
          <p:nvPr/>
        </p:nvSpPr>
        <p:spPr>
          <a:xfrm>
            <a:off x="463624" y="1637184"/>
            <a:ext cx="8284840" cy="1071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Propose an implementation on a </a:t>
            </a:r>
            <a:r>
              <a:rPr lang="en-US" sz="2400">
                <a:solidFill>
                  <a:schemeClr val="dk1"/>
                </a:solidFill>
              </a:rPr>
              <a:t>general</a:t>
            </a:r>
            <a:r>
              <a:rPr lang="en-US" sz="2400">
                <a:solidFill>
                  <a:schemeClr val="dk1"/>
                </a:solidFill>
              </a:rPr>
              <a:t> CNN building framework for designing real time emotion classification problem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Reduce the slow performance and deploy a real time architecture </a:t>
            </a:r>
            <a:endParaRPr sz="2400">
              <a:solidFill>
                <a:schemeClr val="dk1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lang="en-US" sz="2400">
                <a:solidFill>
                  <a:schemeClr val="dk1"/>
                </a:solidFill>
              </a:rPr>
              <a:t>Investigate on this model. 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type="title"/>
          </p:nvPr>
        </p:nvSpPr>
        <p:spPr>
          <a:xfrm>
            <a:off x="609600" y="442775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Reference Work:)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Real Time CNN Emotion and Gender Classification</a:t>
            </a:r>
            <a:endParaRPr sz="1200"/>
          </a:p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88075" y="1128575"/>
            <a:ext cx="92139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VGG16 (CNN with Dense Layers)</a:t>
            </a:r>
            <a:endParaRPr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50"/>
              <a:t>	90% of it parameters are in the last fully connected layers</a:t>
            </a:r>
            <a:endParaRPr sz="1250"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Inception V3 (Global Average Pooling)</a:t>
            </a:r>
            <a:endParaRPr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	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</a:rPr>
              <a:t>designed to replace fully connected layers in classical CNNs</a:t>
            </a:r>
            <a:r>
              <a:rPr lang="en-US" sz="1250"/>
              <a:t> </a:t>
            </a:r>
            <a:endParaRPr sz="12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</a:rPr>
              <a:t>        take the average of each feature map, and the resulting vector is fed directly into the softmax layer.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</a:rPr>
              <a:t>	generate one feature map for each corresponding category of the classification task in the last layer</a:t>
            </a:r>
            <a:endParaRPr sz="1200"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/>
              <a:t>	</a:t>
            </a:r>
            <a:endParaRPr sz="1250"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Xecption (Residual Module &amp; Depth-wise Convolution)</a:t>
            </a:r>
            <a:endParaRPr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250"/>
              <a:t>	</a:t>
            </a:r>
            <a:r>
              <a:rPr lang="en-US" sz="1250">
                <a:solidFill>
                  <a:srgbClr val="273239"/>
                </a:solidFill>
                <a:highlight>
                  <a:srgbClr val="FFFFFF"/>
                </a:highlight>
              </a:rPr>
              <a:t>Standard: N x Dp2 x Dk2 x M</a:t>
            </a:r>
            <a:endParaRPr sz="1250">
              <a:solidFill>
                <a:srgbClr val="27323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273239"/>
                </a:solidFill>
                <a:highlight>
                  <a:srgbClr val="FFFFFF"/>
                </a:highlight>
              </a:rPr>
              <a:t>        Depth wise separable: M x Dp2 x (Dk2 + N) [</a:t>
            </a:r>
            <a:r>
              <a:rPr lang="en-US" sz="1300">
                <a:solidFill>
                  <a:srgbClr val="273239"/>
                </a:solidFill>
                <a:highlight>
                  <a:srgbClr val="F9F9F9"/>
                </a:highlight>
              </a:rPr>
              <a:t>Depth wise conv. multiplications + Point wise conv. multiplications]</a:t>
            </a:r>
            <a:endParaRPr sz="1250"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250"/>
          </a:p>
          <a:p>
            <a:pPr indent="-190500" lvl="0" marL="34290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DataSet: Fer - 2013</a:t>
            </a:r>
            <a:endParaRPr/>
          </a:p>
          <a:p>
            <a:pPr indent="-307975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50"/>
              <a:buChar char="▪"/>
            </a:pPr>
            <a:r>
              <a:rPr lang="en-US" sz="1250"/>
              <a:t>approximately 30,000 facial RGB images  --  size 48×48  --  labels 0=Angry, 1=Disgust, 2=Fear, </a:t>
            </a:r>
            <a:endParaRPr sz="1250"/>
          </a:p>
          <a:p>
            <a:pPr indent="-3079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Char char="▪"/>
            </a:pPr>
            <a:r>
              <a:rPr lang="en-US" sz="1250"/>
              <a:t>3=Happy, 4=Sad, 5=Surprise, 6=Neutral. </a:t>
            </a:r>
            <a:endParaRPr sz="1250"/>
          </a:p>
          <a:p>
            <a:pPr indent="-190500" lvl="0" marL="342900" rtl="0" algn="l"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 txBox="1"/>
          <p:nvPr>
            <p:ph idx="11" type="ftr"/>
          </p:nvPr>
        </p:nvSpPr>
        <p:spPr>
          <a:xfrm>
            <a:off x="625475" y="7620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Real-time Convolutional NN for Emotion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74" name="Google Shape;74;p4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075" y="563871"/>
            <a:ext cx="1867850" cy="178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25" y="5069800"/>
            <a:ext cx="3062382" cy="12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2300" y="4719700"/>
            <a:ext cx="3321675" cy="9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2300" y="5778049"/>
            <a:ext cx="3500296" cy="9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>
            <p:ph type="title"/>
          </p:nvPr>
        </p:nvSpPr>
        <p:spPr>
          <a:xfrm>
            <a:off x="539552" y="620688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 of this </a:t>
            </a:r>
            <a:r>
              <a:rPr lang="en-US"/>
              <a:t>architecture</a:t>
            </a:r>
            <a:r>
              <a:rPr lang="en-US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Reduce the number of parameters</a:t>
            </a:r>
            <a:endParaRPr/>
          </a:p>
        </p:txBody>
      </p:sp>
      <p:sp>
        <p:nvSpPr>
          <p:cNvPr id="85" name="Google Shape;85;p6"/>
          <p:cNvSpPr txBox="1"/>
          <p:nvPr>
            <p:ph idx="11" type="ftr"/>
          </p:nvPr>
        </p:nvSpPr>
        <p:spPr>
          <a:xfrm>
            <a:off x="625475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Header</a:t>
            </a:r>
            <a:endParaRPr/>
          </a:p>
        </p:txBody>
      </p:sp>
      <p:sp>
        <p:nvSpPr>
          <p:cNvPr id="86" name="Google Shape;86;p6"/>
          <p:cNvSpPr txBox="1"/>
          <p:nvPr>
            <p:ph idx="10" type="dt"/>
          </p:nvPr>
        </p:nvSpPr>
        <p:spPr>
          <a:xfrm>
            <a:off x="7023100" y="0"/>
            <a:ext cx="1066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8/8/2022</a:t>
            </a:r>
            <a:endParaRPr/>
          </a:p>
        </p:txBody>
      </p:sp>
      <p:sp>
        <p:nvSpPr>
          <p:cNvPr id="87" name="Google Shape;87;p6"/>
          <p:cNvSpPr txBox="1"/>
          <p:nvPr>
            <p:ph idx="12" type="sldNum"/>
          </p:nvPr>
        </p:nvSpPr>
        <p:spPr>
          <a:xfrm>
            <a:off x="8289925" y="0"/>
            <a:ext cx="8540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6"/>
          <p:cNvSpPr txBox="1"/>
          <p:nvPr/>
        </p:nvSpPr>
        <p:spPr>
          <a:xfrm>
            <a:off x="463624" y="1637184"/>
            <a:ext cx="8284840" cy="4024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Why?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the use of small CNNs alleviate us from slow performances in hardware-constrained systems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chemeClr val="dk1"/>
                </a:solidFill>
              </a:rPr>
              <a:t>the reduction of parameters provides a better generalization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734faca87_1_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models:</a:t>
            </a:r>
            <a:endParaRPr/>
          </a:p>
        </p:txBody>
      </p:sp>
      <p:sp>
        <p:nvSpPr>
          <p:cNvPr id="95" name="Google Shape;95;g13734faca87_1_5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u="sng"/>
              <a:t>sequential fully-CNN</a:t>
            </a:r>
            <a:r>
              <a:rPr lang="en-US"/>
              <a:t>: eliminating completely the fully connected layers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u="sng"/>
              <a:t>mini-Xception</a:t>
            </a:r>
            <a:r>
              <a:rPr lang="en-US"/>
              <a:t>: combines the deletion of the fully connected layer and the inclusion of the combined depth-wise separable convolutions and residual modules</a:t>
            </a:r>
            <a:endParaRPr/>
          </a:p>
        </p:txBody>
      </p:sp>
      <p:sp>
        <p:nvSpPr>
          <p:cNvPr id="96" name="Google Shape;96;g13734faca87_1_5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734faca87_1_1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sequential fully-CNN</a:t>
            </a:r>
            <a:endParaRPr u="sng"/>
          </a:p>
        </p:txBody>
      </p:sp>
      <p:sp>
        <p:nvSpPr>
          <p:cNvPr id="103" name="Google Shape;103;g13734faca87_1_15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used </a:t>
            </a:r>
            <a:r>
              <a:rPr b="1" lang="en-US"/>
              <a:t>Global Average Pooling</a:t>
            </a:r>
            <a:r>
              <a:rPr lang="en-US"/>
              <a:t> to completely remove any fully connected layers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achieved by having in the last convolutional layer the same number of feature maps as number of classes, and applying a softmax activation function to each reduced feature map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is a standard fully-convolutional neural network composed of 9 convolution layers, ReLUs, Batch Normalization and Global Average Pooling</a:t>
            </a:r>
            <a:endParaRPr/>
          </a:p>
        </p:txBody>
      </p:sp>
      <p:sp>
        <p:nvSpPr>
          <p:cNvPr id="104" name="Google Shape;104;g13734faca87_1_15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734faca87_1_24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mini-Xception</a:t>
            </a:r>
            <a:endParaRPr u="sng"/>
          </a:p>
        </p:txBody>
      </p:sp>
      <p:sp>
        <p:nvSpPr>
          <p:cNvPr id="111" name="Google Shape;111;g13734faca87_1_24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inspired by the Xception architecture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combines the use of </a:t>
            </a:r>
            <a:r>
              <a:rPr b="1" lang="en-US"/>
              <a:t>residual modules</a:t>
            </a:r>
            <a:r>
              <a:rPr lang="en-US"/>
              <a:t> and </a:t>
            </a:r>
            <a:r>
              <a:rPr b="1" lang="en-US"/>
              <a:t>depth-wise separable convolutions</a:t>
            </a:r>
            <a:endParaRPr b="1"/>
          </a:p>
        </p:txBody>
      </p:sp>
      <p:sp>
        <p:nvSpPr>
          <p:cNvPr id="112" name="Google Shape;112;g13734faca87_1_24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734faca87_1_3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depth-wise separable convolutions</a:t>
            </a:r>
            <a:endParaRPr/>
          </a:p>
        </p:txBody>
      </p:sp>
      <p:sp>
        <p:nvSpPr>
          <p:cNvPr id="119" name="Google Shape;119;g13734faca87_1_35"/>
          <p:cNvSpPr txBox="1"/>
          <p:nvPr>
            <p:ph idx="1" type="body"/>
          </p:nvPr>
        </p:nvSpPr>
        <p:spPr>
          <a:xfrm>
            <a:off x="609600" y="1828800"/>
            <a:ext cx="7924800" cy="55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to eliminate parameters from the convolutional layers</a:t>
            </a:r>
            <a:endParaRPr/>
          </a:p>
        </p:txBody>
      </p:sp>
      <p:sp>
        <p:nvSpPr>
          <p:cNvPr id="120" name="Google Shape;120;g13734faca87_1_35"/>
          <p:cNvSpPr txBox="1"/>
          <p:nvPr>
            <p:ph idx="12" type="sldNum"/>
          </p:nvPr>
        </p:nvSpPr>
        <p:spPr>
          <a:xfrm>
            <a:off x="8289925" y="0"/>
            <a:ext cx="854100" cy="3048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13734faca87_1_35"/>
          <p:cNvSpPr txBox="1"/>
          <p:nvPr>
            <p:ph idx="1" type="body"/>
          </p:nvPr>
        </p:nvSpPr>
        <p:spPr>
          <a:xfrm>
            <a:off x="609600" y="2382300"/>
            <a:ext cx="4125900" cy="348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composed of two different layers: </a:t>
            </a:r>
            <a:r>
              <a:rPr b="1" lang="en-US"/>
              <a:t>depth-wise convolutions</a:t>
            </a:r>
            <a:r>
              <a:rPr lang="en-US"/>
              <a:t> and </a:t>
            </a:r>
            <a:r>
              <a:rPr b="1" lang="en-US"/>
              <a:t>point-wise convolutions</a:t>
            </a:r>
            <a:r>
              <a:rPr lang="en-US"/>
              <a:t> -&gt;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to separate the spatial cross-correlations from the channel cross-correlations</a:t>
            </a:r>
            <a:endParaRPr/>
          </a:p>
        </p:txBody>
      </p:sp>
      <p:pic>
        <p:nvPicPr>
          <p:cNvPr id="122" name="Google Shape;122;g13734faca87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500" y="2382300"/>
            <a:ext cx="3809261" cy="41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2008-01-28T19:49:47Z</dcterms:created>
  <dc:creator>user</dc:creator>
</cp:coreProperties>
</file>